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4"/>
  </p:notesMasterIdLst>
  <p:sldIdLst>
    <p:sldId id="257" r:id="rId2"/>
    <p:sldId id="272" r:id="rId3"/>
    <p:sldId id="262" r:id="rId4"/>
    <p:sldId id="258" r:id="rId5"/>
    <p:sldId id="263" r:id="rId6"/>
    <p:sldId id="273" r:id="rId7"/>
    <p:sldId id="264" r:id="rId8"/>
    <p:sldId id="259" r:id="rId9"/>
    <p:sldId id="265" r:id="rId10"/>
    <p:sldId id="260" r:id="rId11"/>
    <p:sldId id="266" r:id="rId12"/>
    <p:sldId id="268" r:id="rId13"/>
    <p:sldId id="286" r:id="rId14"/>
    <p:sldId id="281" r:id="rId15"/>
    <p:sldId id="280" r:id="rId16"/>
    <p:sldId id="282" r:id="rId17"/>
    <p:sldId id="283" r:id="rId18"/>
    <p:sldId id="284" r:id="rId19"/>
    <p:sldId id="285" r:id="rId20"/>
    <p:sldId id="279" r:id="rId21"/>
    <p:sldId id="278" r:id="rId22"/>
    <p:sldId id="274" r:id="rId23"/>
    <p:sldId id="277" r:id="rId24"/>
    <p:sldId id="275" r:id="rId25"/>
    <p:sldId id="287" r:id="rId26"/>
    <p:sldId id="288" r:id="rId27"/>
    <p:sldId id="289" r:id="rId28"/>
    <p:sldId id="290" r:id="rId29"/>
    <p:sldId id="270" r:id="rId30"/>
    <p:sldId id="271" r:id="rId31"/>
    <p:sldId id="269" r:id="rId32"/>
    <p:sldId id="26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619F2-8A98-4FA3-886E-864C0829B08F}"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CBA2C-1A37-41C5-ADE0-2E3096D37374}" type="slidenum">
              <a:rPr lang="en-US" smtClean="0"/>
              <a:t>‹#›</a:t>
            </a:fld>
            <a:endParaRPr lang="en-US"/>
          </a:p>
        </p:txBody>
      </p:sp>
    </p:spTree>
    <p:extLst>
      <p:ext uri="{BB962C8B-B14F-4D97-AF65-F5344CB8AC3E}">
        <p14:creationId xmlns:p14="http://schemas.microsoft.com/office/powerpoint/2010/main" val="73793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7CBA2C-1A37-41C5-ADE0-2E3096D37374}" type="slidenum">
              <a:rPr lang="en-US" smtClean="0"/>
              <a:t>27</a:t>
            </a:fld>
            <a:endParaRPr lang="en-US"/>
          </a:p>
        </p:txBody>
      </p:sp>
    </p:spTree>
    <p:extLst>
      <p:ext uri="{BB962C8B-B14F-4D97-AF65-F5344CB8AC3E}">
        <p14:creationId xmlns:p14="http://schemas.microsoft.com/office/powerpoint/2010/main" val="96354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415790"/>
            <a:ext cx="5486400" cy="418338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20989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4AC1ED-B37A-4BC8-A708-322FCC4D9A8C}" type="datetimeFigureOut">
              <a:rPr lang="en-US" smtClean="0"/>
              <a:t>11/6/2016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558119C-4368-485B-A089-6CF01C9C4E4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485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AC1ED-B37A-4BC8-A708-322FCC4D9A8C}"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8119C-4368-485B-A089-6CF01C9C4E4C}" type="slidenum">
              <a:rPr lang="en-US" smtClean="0"/>
              <a:t>‹#›</a:t>
            </a:fld>
            <a:endParaRPr lang="en-US"/>
          </a:p>
        </p:txBody>
      </p:sp>
    </p:spTree>
    <p:extLst>
      <p:ext uri="{BB962C8B-B14F-4D97-AF65-F5344CB8AC3E}">
        <p14:creationId xmlns:p14="http://schemas.microsoft.com/office/powerpoint/2010/main" val="131193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AC1ED-B37A-4BC8-A708-322FCC4D9A8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478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AC1ED-B37A-4BC8-A708-322FCC4D9A8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52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AC1ED-B37A-4BC8-A708-322FCC4D9A8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spTree>
    <p:extLst>
      <p:ext uri="{BB962C8B-B14F-4D97-AF65-F5344CB8AC3E}">
        <p14:creationId xmlns:p14="http://schemas.microsoft.com/office/powerpoint/2010/main" val="2470747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AC1ED-B37A-4BC8-A708-322FCC4D9A8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693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AC1ED-B37A-4BC8-A708-322FCC4D9A8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862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4AC1ED-B37A-4BC8-A708-322FCC4D9A8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266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4AC1ED-B37A-4BC8-A708-322FCC4D9A8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585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53667" y="701800"/>
            <a:ext cx="74916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41" name="Shape 4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42062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4AC1ED-B37A-4BC8-A708-322FCC4D9A8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spTree>
    <p:extLst>
      <p:ext uri="{BB962C8B-B14F-4D97-AF65-F5344CB8AC3E}">
        <p14:creationId xmlns:p14="http://schemas.microsoft.com/office/powerpoint/2010/main" val="376445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AC1ED-B37A-4BC8-A708-322FCC4D9A8C}"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119C-4368-485B-A089-6CF01C9C4E4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4847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4AC1ED-B37A-4BC8-A708-322FCC4D9A8C}"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8119C-4368-485B-A089-6CF01C9C4E4C}" type="slidenum">
              <a:rPr lang="en-US" smtClean="0"/>
              <a:t>‹#›</a:t>
            </a:fld>
            <a:endParaRPr lang="en-US"/>
          </a:p>
        </p:txBody>
      </p:sp>
    </p:spTree>
    <p:extLst>
      <p:ext uri="{BB962C8B-B14F-4D97-AF65-F5344CB8AC3E}">
        <p14:creationId xmlns:p14="http://schemas.microsoft.com/office/powerpoint/2010/main" val="513400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4AC1ED-B37A-4BC8-A708-322FCC4D9A8C}"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58119C-4368-485B-A089-6CF01C9C4E4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36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4AC1ED-B37A-4BC8-A708-322FCC4D9A8C}"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58119C-4368-485B-A089-6CF01C9C4E4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58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AC1ED-B37A-4BC8-A708-322FCC4D9A8C}"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58119C-4368-485B-A089-6CF01C9C4E4C}" type="slidenum">
              <a:rPr lang="en-US" smtClean="0"/>
              <a:t>‹#›</a:t>
            </a:fld>
            <a:endParaRPr lang="en-US"/>
          </a:p>
        </p:txBody>
      </p:sp>
    </p:spTree>
    <p:extLst>
      <p:ext uri="{BB962C8B-B14F-4D97-AF65-F5344CB8AC3E}">
        <p14:creationId xmlns:p14="http://schemas.microsoft.com/office/powerpoint/2010/main" val="35635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AC1ED-B37A-4BC8-A708-322FCC4D9A8C}"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8119C-4368-485B-A089-6CF01C9C4E4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488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AC1ED-B37A-4BC8-A708-322FCC4D9A8C}"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8119C-4368-485B-A089-6CF01C9C4E4C}" type="slidenum">
              <a:rPr lang="en-US" smtClean="0"/>
              <a:t>‹#›</a:t>
            </a:fld>
            <a:endParaRPr lang="en-US"/>
          </a:p>
        </p:txBody>
      </p:sp>
    </p:spTree>
    <p:extLst>
      <p:ext uri="{BB962C8B-B14F-4D97-AF65-F5344CB8AC3E}">
        <p14:creationId xmlns:p14="http://schemas.microsoft.com/office/powerpoint/2010/main" val="235333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4AC1ED-B37A-4BC8-A708-322FCC4D9A8C}" type="datetimeFigureOut">
              <a:rPr lang="en-US" smtClean="0"/>
              <a:t>11/6/2016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58119C-4368-485B-A089-6CF01C9C4E4C}" type="slidenum">
              <a:rPr lang="en-US" smtClean="0"/>
              <a:t>‹#›</a:t>
            </a:fld>
            <a:endParaRPr lang="en-US"/>
          </a:p>
        </p:txBody>
      </p:sp>
    </p:spTree>
    <p:extLst>
      <p:ext uri="{BB962C8B-B14F-4D97-AF65-F5344CB8AC3E}">
        <p14:creationId xmlns:p14="http://schemas.microsoft.com/office/powerpoint/2010/main" val="3664285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8.xml"/><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hyperlink" Target="http://www.screenchomp.com/t/7AHwnnd2" TargetMode="External"/><Relationship Id="rId1" Type="http://schemas.openxmlformats.org/officeDocument/2006/relationships/slideLayout" Target="../slideLayouts/slideLayout18.xml"/><Relationship Id="rId6" Type="http://schemas.openxmlformats.org/officeDocument/2006/relationships/hyperlink" Target="https://share.nearpod.com/vsph/A8EqkOKaMu" TargetMode="External"/><Relationship Id="rId5" Type="http://schemas.openxmlformats.org/officeDocument/2006/relationships/image" Target="../media/image70.png"/><Relationship Id="rId4" Type="http://schemas.openxmlformats.org/officeDocument/2006/relationships/hyperlink" Target="https://share.nearpod.com/vsph/bQ6awtJaNu"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dutopia.org/blog/tools-for-teaching-transform-direct-instruction-constructivism-rebecca-alber" TargetMode="External"/><Relationship Id="rId2" Type="http://schemas.openxmlformats.org/officeDocument/2006/relationships/hyperlink" Target="http://www.ascd.org/publications/books/107018/chapters/What-Is-the-Teacher's-Job-When-Teaching%C2%A2.aspx" TargetMode="External"/><Relationship Id="rId1" Type="http://schemas.openxmlformats.org/officeDocument/2006/relationships/slideLayout" Target="../slideLayouts/slideLayout2.xml"/><Relationship Id="rId5" Type="http://schemas.openxmlformats.org/officeDocument/2006/relationships/hyperlink" Target="https://ccgpsmathematicsk5.wikispaces.com/K5+Formative+Assessment+Lessons+(FALs)" TargetMode="External"/><Relationship Id="rId4" Type="http://schemas.openxmlformats.org/officeDocument/2006/relationships/hyperlink" Target="http://www.d.umn.edu/~hrallis/courses/3204fa04/planning/instr_strats.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027" y="695458"/>
            <a:ext cx="7856113" cy="1754326"/>
          </a:xfrm>
          <a:prstGeom prst="rect">
            <a:avLst/>
          </a:prstGeom>
          <a:noFill/>
        </p:spPr>
        <p:txBody>
          <a:bodyPr wrap="square" rtlCol="0">
            <a:spAutoFit/>
          </a:bodyPr>
          <a:lstStyle/>
          <a:p>
            <a:pPr algn="ctr"/>
            <a:r>
              <a:rPr lang="en-US" sz="5400" dirty="0" smtClean="0">
                <a:latin typeface="Eras Bold ITC" panose="020B0907030504020204" pitchFamily="34" charset="0"/>
              </a:rPr>
              <a:t>Just-In-Time</a:t>
            </a:r>
          </a:p>
          <a:p>
            <a:pPr algn="ctr"/>
            <a:r>
              <a:rPr lang="en-US" sz="5400" dirty="0" smtClean="0">
                <a:latin typeface="Eras Bold ITC" panose="020B0907030504020204" pitchFamily="34" charset="0"/>
              </a:rPr>
              <a:t> Direct Instruction</a:t>
            </a:r>
            <a:endParaRPr lang="en-US" sz="5400" dirty="0">
              <a:latin typeface="Eras Bold ITC" panose="020B0907030504020204" pitchFamily="34" charset="0"/>
            </a:endParaRPr>
          </a:p>
        </p:txBody>
      </p:sp>
      <p:pic>
        <p:nvPicPr>
          <p:cNvPr id="1026" name="Picture 2" descr="Image result for small group tea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02736">
            <a:off x="1168241" y="3004052"/>
            <a:ext cx="2601914" cy="25921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kids with ip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2740">
            <a:off x="7819047" y="3378835"/>
            <a:ext cx="3412811" cy="22858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kids using manipulatives for ma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86252">
            <a:off x="4236452" y="2722505"/>
            <a:ext cx="3155264" cy="315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10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6371" y="1442435"/>
            <a:ext cx="10599313" cy="3323987"/>
          </a:xfrm>
          <a:prstGeom prst="rect">
            <a:avLst/>
          </a:prstGeom>
          <a:noFill/>
        </p:spPr>
        <p:txBody>
          <a:bodyPr wrap="square" rtlCol="0">
            <a:spAutoFit/>
          </a:bodyPr>
          <a:lstStyle/>
          <a:p>
            <a:r>
              <a:rPr lang="en-US" sz="6600" b="1" dirty="0" smtClean="0"/>
              <a:t>A Good Facilitator:</a:t>
            </a:r>
          </a:p>
          <a:p>
            <a:pPr marL="285750" indent="-285750">
              <a:buFont typeface="Arial" panose="020B0604020202020204" pitchFamily="34" charset="0"/>
              <a:buChar char="•"/>
            </a:pPr>
            <a:r>
              <a:rPr lang="en-US" sz="4800" dirty="0" smtClean="0"/>
              <a:t>Provides Meaningful tasks and projects</a:t>
            </a:r>
          </a:p>
          <a:p>
            <a:pPr marL="285750" indent="-285750">
              <a:buFont typeface="Arial" panose="020B0604020202020204" pitchFamily="34" charset="0"/>
              <a:buChar char="•"/>
            </a:pPr>
            <a:r>
              <a:rPr lang="en-US" sz="4800" dirty="0" smtClean="0"/>
              <a:t>Guides to Resources</a:t>
            </a:r>
          </a:p>
          <a:p>
            <a:pPr marL="285750" indent="-285750">
              <a:buFont typeface="Arial" panose="020B0604020202020204" pitchFamily="34" charset="0"/>
              <a:buChar char="•"/>
            </a:pPr>
            <a:r>
              <a:rPr lang="en-US" sz="4800" dirty="0" smtClean="0"/>
              <a:t>Questions</a:t>
            </a:r>
            <a:endParaRPr lang="en-US" sz="4800" dirty="0"/>
          </a:p>
        </p:txBody>
      </p:sp>
    </p:spTree>
    <p:extLst>
      <p:ext uri="{BB962C8B-B14F-4D97-AF65-F5344CB8AC3E}">
        <p14:creationId xmlns:p14="http://schemas.microsoft.com/office/powerpoint/2010/main" val="1906431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6504" y="314997"/>
            <a:ext cx="11259028" cy="6305364"/>
          </a:xfrm>
          <a:prstGeom prst="rect">
            <a:avLst/>
          </a:prstGeom>
        </p:spPr>
      </p:pic>
      <p:sp>
        <p:nvSpPr>
          <p:cNvPr id="2" name="Rectangle 1"/>
          <p:cNvSpPr/>
          <p:nvPr/>
        </p:nvSpPr>
        <p:spPr>
          <a:xfrm>
            <a:off x="3825381" y="5407985"/>
            <a:ext cx="4979120" cy="369332"/>
          </a:xfrm>
          <a:prstGeom prst="rect">
            <a:avLst/>
          </a:prstGeom>
        </p:spPr>
        <p:txBody>
          <a:bodyPr wrap="none">
            <a:spAutoFit/>
          </a:bodyPr>
          <a:lstStyle/>
          <a:p>
            <a:r>
              <a:rPr lang="en-US" b="1" dirty="0"/>
              <a:t>Provide enrichment &amp; guided practice as needed</a:t>
            </a:r>
          </a:p>
        </p:txBody>
      </p:sp>
    </p:spTree>
    <p:extLst>
      <p:ext uri="{BB962C8B-B14F-4D97-AF65-F5344CB8AC3E}">
        <p14:creationId xmlns:p14="http://schemas.microsoft.com/office/powerpoint/2010/main" val="1522301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605307"/>
            <a:ext cx="10515600" cy="866440"/>
          </a:xfrm>
        </p:spPr>
        <p:txBody>
          <a:bodyPr/>
          <a:lstStyle/>
          <a:p>
            <a:pPr algn="ctr"/>
            <a:r>
              <a:rPr lang="en-US" b="1" dirty="0" smtClean="0"/>
              <a:t>Implement Just-In-Time Direct Instruction</a:t>
            </a:r>
            <a:endParaRPr lang="en-US" b="1" dirty="0"/>
          </a:p>
        </p:txBody>
      </p:sp>
      <p:pic>
        <p:nvPicPr>
          <p:cNvPr id="4" name="Content Placeholder 3"/>
          <p:cNvPicPr>
            <a:picLocks noGrp="1" noChangeAspect="1"/>
          </p:cNvPicPr>
          <p:nvPr>
            <p:ph idx="1"/>
          </p:nvPr>
        </p:nvPicPr>
        <p:blipFill>
          <a:blip r:embed="rId2"/>
          <a:stretch>
            <a:fillRect/>
          </a:stretch>
        </p:blipFill>
        <p:spPr>
          <a:xfrm>
            <a:off x="728921" y="1764406"/>
            <a:ext cx="10734153" cy="4055693"/>
          </a:xfrm>
          <a:prstGeom prst="rect">
            <a:avLst/>
          </a:prstGeom>
        </p:spPr>
      </p:pic>
    </p:spTree>
    <p:extLst>
      <p:ext uri="{BB962C8B-B14F-4D97-AF65-F5344CB8AC3E}">
        <p14:creationId xmlns:p14="http://schemas.microsoft.com/office/powerpoint/2010/main" val="2152122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Formative Assessment Lessons</a:t>
            </a:r>
            <a:endParaRPr lang="en-US" dirty="0"/>
          </a:p>
        </p:txBody>
      </p:sp>
    </p:spTree>
    <p:extLst>
      <p:ext uri="{BB962C8B-B14F-4D97-AF65-F5344CB8AC3E}">
        <p14:creationId xmlns:p14="http://schemas.microsoft.com/office/powerpoint/2010/main" val="3289240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3944" y="631065"/>
            <a:ext cx="2859109" cy="646331"/>
          </a:xfrm>
          <a:prstGeom prst="rect">
            <a:avLst/>
          </a:prstGeom>
          <a:noFill/>
        </p:spPr>
        <p:txBody>
          <a:bodyPr wrap="square" rtlCol="0">
            <a:spAutoFit/>
          </a:bodyPr>
          <a:lstStyle/>
          <a:p>
            <a:r>
              <a:rPr lang="en-US" sz="3600" b="1" dirty="0" smtClean="0"/>
              <a:t>Kindergarten</a:t>
            </a:r>
            <a:endParaRPr lang="en-US" sz="3600" b="1" dirty="0"/>
          </a:p>
        </p:txBody>
      </p:sp>
      <p:pic>
        <p:nvPicPr>
          <p:cNvPr id="4" name="Picture 3"/>
          <p:cNvPicPr>
            <a:picLocks noChangeAspect="1"/>
          </p:cNvPicPr>
          <p:nvPr/>
        </p:nvPicPr>
        <p:blipFill>
          <a:blip r:embed="rId2"/>
          <a:stretch>
            <a:fillRect/>
          </a:stretch>
        </p:blipFill>
        <p:spPr>
          <a:xfrm>
            <a:off x="307911" y="1862276"/>
            <a:ext cx="3714750" cy="4819650"/>
          </a:xfrm>
          <a:prstGeom prst="rect">
            <a:avLst/>
          </a:prstGeom>
        </p:spPr>
      </p:pic>
      <p:pic>
        <p:nvPicPr>
          <p:cNvPr id="5" name="Picture 4"/>
          <p:cNvPicPr>
            <a:picLocks noChangeAspect="1"/>
          </p:cNvPicPr>
          <p:nvPr/>
        </p:nvPicPr>
        <p:blipFill>
          <a:blip r:embed="rId3"/>
          <a:stretch>
            <a:fillRect/>
          </a:stretch>
        </p:blipFill>
        <p:spPr>
          <a:xfrm rot="21316188">
            <a:off x="4413653" y="203838"/>
            <a:ext cx="2925771" cy="3316876"/>
          </a:xfrm>
          <a:prstGeom prst="rect">
            <a:avLst/>
          </a:prstGeom>
        </p:spPr>
      </p:pic>
      <p:pic>
        <p:nvPicPr>
          <p:cNvPr id="6" name="Picture 5"/>
          <p:cNvPicPr>
            <a:picLocks noChangeAspect="1"/>
          </p:cNvPicPr>
          <p:nvPr/>
        </p:nvPicPr>
        <p:blipFill>
          <a:blip r:embed="rId4"/>
          <a:stretch>
            <a:fillRect/>
          </a:stretch>
        </p:blipFill>
        <p:spPr>
          <a:xfrm rot="219509">
            <a:off x="8626836" y="168613"/>
            <a:ext cx="2601283" cy="3170097"/>
          </a:xfrm>
          <a:prstGeom prst="rect">
            <a:avLst/>
          </a:prstGeom>
        </p:spPr>
      </p:pic>
      <p:pic>
        <p:nvPicPr>
          <p:cNvPr id="7" name="Picture 6"/>
          <p:cNvPicPr>
            <a:picLocks noChangeAspect="1"/>
          </p:cNvPicPr>
          <p:nvPr/>
        </p:nvPicPr>
        <p:blipFill>
          <a:blip r:embed="rId5"/>
          <a:stretch>
            <a:fillRect/>
          </a:stretch>
        </p:blipFill>
        <p:spPr>
          <a:xfrm>
            <a:off x="6552932" y="594545"/>
            <a:ext cx="2591069" cy="3157013"/>
          </a:xfrm>
          <a:prstGeom prst="rect">
            <a:avLst/>
          </a:prstGeom>
        </p:spPr>
      </p:pic>
      <p:pic>
        <p:nvPicPr>
          <p:cNvPr id="8" name="Picture 7"/>
          <p:cNvPicPr>
            <a:picLocks noChangeAspect="1"/>
          </p:cNvPicPr>
          <p:nvPr/>
        </p:nvPicPr>
        <p:blipFill>
          <a:blip r:embed="rId6"/>
          <a:stretch>
            <a:fillRect/>
          </a:stretch>
        </p:blipFill>
        <p:spPr>
          <a:xfrm rot="21224482">
            <a:off x="4816222" y="4144705"/>
            <a:ext cx="2944713" cy="1766828"/>
          </a:xfrm>
          <a:prstGeom prst="rect">
            <a:avLst/>
          </a:prstGeom>
        </p:spPr>
      </p:pic>
      <p:pic>
        <p:nvPicPr>
          <p:cNvPr id="10" name="Picture 9"/>
          <p:cNvPicPr>
            <a:picLocks noChangeAspect="1"/>
          </p:cNvPicPr>
          <p:nvPr/>
        </p:nvPicPr>
        <p:blipFill>
          <a:blip r:embed="rId7"/>
          <a:stretch>
            <a:fillRect/>
          </a:stretch>
        </p:blipFill>
        <p:spPr>
          <a:xfrm>
            <a:off x="8266055" y="3924167"/>
            <a:ext cx="2824116" cy="1957946"/>
          </a:xfrm>
          <a:prstGeom prst="rect">
            <a:avLst/>
          </a:prstGeom>
        </p:spPr>
      </p:pic>
      <p:sp>
        <p:nvSpPr>
          <p:cNvPr id="11" name="TextBox 10"/>
          <p:cNvSpPr txBox="1"/>
          <p:nvPr/>
        </p:nvSpPr>
        <p:spPr>
          <a:xfrm>
            <a:off x="9678113" y="5882113"/>
            <a:ext cx="2112135" cy="369332"/>
          </a:xfrm>
          <a:prstGeom prst="rect">
            <a:avLst/>
          </a:prstGeom>
          <a:noFill/>
        </p:spPr>
        <p:txBody>
          <a:bodyPr wrap="square" rtlCol="0">
            <a:spAutoFit/>
          </a:bodyPr>
          <a:lstStyle/>
          <a:p>
            <a:r>
              <a:rPr lang="en-US" dirty="0" smtClean="0"/>
              <a:t>Number Pieces APP</a:t>
            </a:r>
            <a:endParaRPr lang="en-US" dirty="0"/>
          </a:p>
        </p:txBody>
      </p:sp>
    </p:spTree>
    <p:extLst>
      <p:ext uri="{BB962C8B-B14F-4D97-AF65-F5344CB8AC3E}">
        <p14:creationId xmlns:p14="http://schemas.microsoft.com/office/powerpoint/2010/main" val="2248077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187" y="618186"/>
            <a:ext cx="1712890" cy="584775"/>
          </a:xfrm>
          <a:prstGeom prst="rect">
            <a:avLst/>
          </a:prstGeom>
          <a:noFill/>
        </p:spPr>
        <p:txBody>
          <a:bodyPr wrap="square" rtlCol="0">
            <a:spAutoFit/>
          </a:bodyPr>
          <a:lstStyle/>
          <a:p>
            <a:r>
              <a:rPr lang="en-US" sz="3200" b="1" dirty="0" smtClean="0"/>
              <a:t>1</a:t>
            </a:r>
            <a:r>
              <a:rPr lang="en-US" sz="3200" b="1" baseline="30000" dirty="0" smtClean="0"/>
              <a:t>st</a:t>
            </a:r>
            <a:r>
              <a:rPr lang="en-US" sz="3200" b="1" dirty="0" smtClean="0"/>
              <a:t> Grade</a:t>
            </a:r>
            <a:endParaRPr lang="en-US" sz="3200" b="1" dirty="0"/>
          </a:p>
        </p:txBody>
      </p:sp>
      <p:pic>
        <p:nvPicPr>
          <p:cNvPr id="5" name="Picture 4"/>
          <p:cNvPicPr>
            <a:picLocks noChangeAspect="1"/>
          </p:cNvPicPr>
          <p:nvPr/>
        </p:nvPicPr>
        <p:blipFill>
          <a:blip r:embed="rId2"/>
          <a:stretch>
            <a:fillRect/>
          </a:stretch>
        </p:blipFill>
        <p:spPr>
          <a:xfrm rot="21075752">
            <a:off x="5128371" y="3022181"/>
            <a:ext cx="2606126" cy="3379046"/>
          </a:xfrm>
          <a:prstGeom prst="rect">
            <a:avLst/>
          </a:prstGeom>
        </p:spPr>
      </p:pic>
      <p:pic>
        <p:nvPicPr>
          <p:cNvPr id="6" name="Picture 5"/>
          <p:cNvPicPr>
            <a:picLocks noChangeAspect="1"/>
          </p:cNvPicPr>
          <p:nvPr/>
        </p:nvPicPr>
        <p:blipFill>
          <a:blip r:embed="rId3"/>
          <a:stretch>
            <a:fillRect/>
          </a:stretch>
        </p:blipFill>
        <p:spPr>
          <a:xfrm>
            <a:off x="337781" y="1310229"/>
            <a:ext cx="4259956" cy="5411005"/>
          </a:xfrm>
          <a:prstGeom prst="rect">
            <a:avLst/>
          </a:prstGeom>
        </p:spPr>
      </p:pic>
      <p:pic>
        <p:nvPicPr>
          <p:cNvPr id="7" name="Picture 6"/>
          <p:cNvPicPr>
            <a:picLocks noChangeAspect="1"/>
          </p:cNvPicPr>
          <p:nvPr/>
        </p:nvPicPr>
        <p:blipFill>
          <a:blip r:embed="rId4"/>
          <a:stretch>
            <a:fillRect/>
          </a:stretch>
        </p:blipFill>
        <p:spPr>
          <a:xfrm rot="203644">
            <a:off x="7934066" y="308590"/>
            <a:ext cx="2917745" cy="2188308"/>
          </a:xfrm>
          <a:prstGeom prst="rect">
            <a:avLst/>
          </a:prstGeom>
        </p:spPr>
      </p:pic>
      <p:pic>
        <p:nvPicPr>
          <p:cNvPr id="8" name="Picture 7"/>
          <p:cNvPicPr>
            <a:picLocks noChangeAspect="1"/>
          </p:cNvPicPr>
          <p:nvPr/>
        </p:nvPicPr>
        <p:blipFill>
          <a:blip r:embed="rId5"/>
          <a:stretch>
            <a:fillRect/>
          </a:stretch>
        </p:blipFill>
        <p:spPr>
          <a:xfrm rot="21274438">
            <a:off x="8058906" y="2512296"/>
            <a:ext cx="2689193" cy="2462684"/>
          </a:xfrm>
          <a:prstGeom prst="rect">
            <a:avLst/>
          </a:prstGeom>
        </p:spPr>
      </p:pic>
      <p:pic>
        <p:nvPicPr>
          <p:cNvPr id="9" name="Picture 8"/>
          <p:cNvPicPr>
            <a:picLocks noChangeAspect="1"/>
          </p:cNvPicPr>
          <p:nvPr/>
        </p:nvPicPr>
        <p:blipFill>
          <a:blip r:embed="rId6"/>
          <a:stretch>
            <a:fillRect/>
          </a:stretch>
        </p:blipFill>
        <p:spPr>
          <a:xfrm rot="320143">
            <a:off x="4956711" y="181516"/>
            <a:ext cx="2352675" cy="2257425"/>
          </a:xfrm>
          <a:prstGeom prst="rect">
            <a:avLst/>
          </a:prstGeom>
        </p:spPr>
      </p:pic>
      <p:pic>
        <p:nvPicPr>
          <p:cNvPr id="9218" name="Picture 2" descr="Image result for seesaw ap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4151" y="4850988"/>
            <a:ext cx="1802014" cy="14807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002159">
            <a:off x="8753704" y="5340961"/>
            <a:ext cx="2094047" cy="646331"/>
          </a:xfrm>
          <a:prstGeom prst="rect">
            <a:avLst/>
          </a:prstGeom>
          <a:noFill/>
        </p:spPr>
        <p:txBody>
          <a:bodyPr wrap="square" rtlCol="0">
            <a:spAutoFit/>
          </a:bodyPr>
          <a:lstStyle/>
          <a:p>
            <a:r>
              <a:rPr lang="en-US" dirty="0" smtClean="0"/>
              <a:t>Record Explanations with…</a:t>
            </a:r>
            <a:endParaRPr lang="en-US" dirty="0"/>
          </a:p>
        </p:txBody>
      </p:sp>
    </p:spTree>
    <p:extLst>
      <p:ext uri="{BB962C8B-B14F-4D97-AF65-F5344CB8AC3E}">
        <p14:creationId xmlns:p14="http://schemas.microsoft.com/office/powerpoint/2010/main" val="1098913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187" y="618186"/>
            <a:ext cx="2073498" cy="584775"/>
          </a:xfrm>
          <a:prstGeom prst="rect">
            <a:avLst/>
          </a:prstGeom>
          <a:noFill/>
        </p:spPr>
        <p:txBody>
          <a:bodyPr wrap="square" rtlCol="0">
            <a:spAutoFit/>
          </a:bodyPr>
          <a:lstStyle/>
          <a:p>
            <a:r>
              <a:rPr lang="en-US" sz="3200" b="1" dirty="0" smtClean="0"/>
              <a:t>2</a:t>
            </a:r>
            <a:r>
              <a:rPr lang="en-US" sz="3200" b="1" baseline="30000" dirty="0" smtClean="0"/>
              <a:t>nd</a:t>
            </a:r>
            <a:r>
              <a:rPr lang="en-US" sz="3200" b="1" dirty="0" smtClean="0"/>
              <a:t> Grade</a:t>
            </a:r>
            <a:endParaRPr lang="en-US" sz="3200" b="1" dirty="0"/>
          </a:p>
        </p:txBody>
      </p:sp>
      <p:pic>
        <p:nvPicPr>
          <p:cNvPr id="4" name="Picture 3"/>
          <p:cNvPicPr>
            <a:picLocks noChangeAspect="1"/>
          </p:cNvPicPr>
          <p:nvPr/>
        </p:nvPicPr>
        <p:blipFill>
          <a:blip r:embed="rId2"/>
          <a:stretch>
            <a:fillRect/>
          </a:stretch>
        </p:blipFill>
        <p:spPr>
          <a:xfrm>
            <a:off x="250467" y="1293925"/>
            <a:ext cx="4324350" cy="5429250"/>
          </a:xfrm>
          <a:prstGeom prst="rect">
            <a:avLst/>
          </a:prstGeom>
        </p:spPr>
      </p:pic>
      <p:pic>
        <p:nvPicPr>
          <p:cNvPr id="5" name="Picture 4"/>
          <p:cNvPicPr>
            <a:picLocks noChangeAspect="1"/>
          </p:cNvPicPr>
          <p:nvPr/>
        </p:nvPicPr>
        <p:blipFill>
          <a:blip r:embed="rId3"/>
          <a:stretch>
            <a:fillRect/>
          </a:stretch>
        </p:blipFill>
        <p:spPr>
          <a:xfrm rot="21334047">
            <a:off x="4770413" y="463372"/>
            <a:ext cx="4248150" cy="2247900"/>
          </a:xfrm>
          <a:prstGeom prst="rect">
            <a:avLst/>
          </a:prstGeom>
        </p:spPr>
      </p:pic>
      <p:pic>
        <p:nvPicPr>
          <p:cNvPr id="6" name="Picture 5"/>
          <p:cNvPicPr>
            <a:picLocks noChangeAspect="1"/>
          </p:cNvPicPr>
          <p:nvPr/>
        </p:nvPicPr>
        <p:blipFill>
          <a:blip r:embed="rId4"/>
          <a:stretch>
            <a:fillRect/>
          </a:stretch>
        </p:blipFill>
        <p:spPr>
          <a:xfrm rot="565311">
            <a:off x="8457204" y="1666735"/>
            <a:ext cx="3426013" cy="1841049"/>
          </a:xfrm>
          <a:prstGeom prst="rect">
            <a:avLst/>
          </a:prstGeom>
        </p:spPr>
      </p:pic>
      <p:pic>
        <p:nvPicPr>
          <p:cNvPr id="8" name="Picture 7"/>
          <p:cNvPicPr>
            <a:picLocks noChangeAspect="1"/>
          </p:cNvPicPr>
          <p:nvPr/>
        </p:nvPicPr>
        <p:blipFill>
          <a:blip r:embed="rId5"/>
          <a:stretch>
            <a:fillRect/>
          </a:stretch>
        </p:blipFill>
        <p:spPr>
          <a:xfrm rot="21345804">
            <a:off x="4713268" y="3577647"/>
            <a:ext cx="4016217" cy="781161"/>
          </a:xfrm>
          <a:prstGeom prst="rect">
            <a:avLst/>
          </a:prstGeom>
        </p:spPr>
      </p:pic>
      <p:pic>
        <p:nvPicPr>
          <p:cNvPr id="9" name="Picture 8"/>
          <p:cNvPicPr>
            <a:picLocks noChangeAspect="1"/>
          </p:cNvPicPr>
          <p:nvPr/>
        </p:nvPicPr>
        <p:blipFill>
          <a:blip r:embed="rId6"/>
          <a:stretch>
            <a:fillRect/>
          </a:stretch>
        </p:blipFill>
        <p:spPr>
          <a:xfrm rot="21367692">
            <a:off x="4817536" y="4381340"/>
            <a:ext cx="3734873" cy="497983"/>
          </a:xfrm>
          <a:prstGeom prst="rect">
            <a:avLst/>
          </a:prstGeom>
        </p:spPr>
      </p:pic>
      <p:pic>
        <p:nvPicPr>
          <p:cNvPr id="10" name="Picture 9"/>
          <p:cNvPicPr>
            <a:picLocks noChangeAspect="1"/>
          </p:cNvPicPr>
          <p:nvPr/>
        </p:nvPicPr>
        <p:blipFill>
          <a:blip r:embed="rId7"/>
          <a:stretch>
            <a:fillRect/>
          </a:stretch>
        </p:blipFill>
        <p:spPr>
          <a:xfrm rot="21322620">
            <a:off x="5401821" y="4809104"/>
            <a:ext cx="3095625" cy="1800225"/>
          </a:xfrm>
          <a:prstGeom prst="rect">
            <a:avLst/>
          </a:prstGeom>
        </p:spPr>
      </p:pic>
      <p:sp>
        <p:nvSpPr>
          <p:cNvPr id="11" name="TextBox 10"/>
          <p:cNvSpPr txBox="1"/>
          <p:nvPr/>
        </p:nvSpPr>
        <p:spPr>
          <a:xfrm>
            <a:off x="9216288" y="4502614"/>
            <a:ext cx="2331076" cy="369332"/>
          </a:xfrm>
          <a:prstGeom prst="rect">
            <a:avLst/>
          </a:prstGeom>
          <a:noFill/>
        </p:spPr>
        <p:txBody>
          <a:bodyPr wrap="square" rtlCol="0">
            <a:spAutoFit/>
          </a:bodyPr>
          <a:lstStyle/>
          <a:p>
            <a:r>
              <a:rPr lang="en-US" dirty="0" smtClean="0"/>
              <a:t>If Numbers Could Talk</a:t>
            </a:r>
            <a:endParaRPr lang="en-US" dirty="0"/>
          </a:p>
        </p:txBody>
      </p:sp>
      <p:pic>
        <p:nvPicPr>
          <p:cNvPr id="6148" name="Picture 4" descr="Image result for chatterki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65035" y="4871946"/>
            <a:ext cx="1833582" cy="178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426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186" y="618186"/>
            <a:ext cx="1918951" cy="584775"/>
          </a:xfrm>
          <a:prstGeom prst="rect">
            <a:avLst/>
          </a:prstGeom>
          <a:noFill/>
        </p:spPr>
        <p:txBody>
          <a:bodyPr wrap="square" rtlCol="0">
            <a:spAutoFit/>
          </a:bodyPr>
          <a:lstStyle/>
          <a:p>
            <a:r>
              <a:rPr lang="en-US" sz="3200" b="1" dirty="0" smtClean="0"/>
              <a:t>3rd Grade</a:t>
            </a:r>
            <a:endParaRPr lang="en-US" sz="3200" b="1" dirty="0"/>
          </a:p>
        </p:txBody>
      </p:sp>
      <p:pic>
        <p:nvPicPr>
          <p:cNvPr id="4" name="Picture 3"/>
          <p:cNvPicPr>
            <a:picLocks noChangeAspect="1"/>
          </p:cNvPicPr>
          <p:nvPr/>
        </p:nvPicPr>
        <p:blipFill>
          <a:blip r:embed="rId2"/>
          <a:stretch>
            <a:fillRect/>
          </a:stretch>
        </p:blipFill>
        <p:spPr>
          <a:xfrm>
            <a:off x="226983" y="1468192"/>
            <a:ext cx="3675316" cy="5079963"/>
          </a:xfrm>
          <a:prstGeom prst="rect">
            <a:avLst/>
          </a:prstGeom>
        </p:spPr>
      </p:pic>
      <p:pic>
        <p:nvPicPr>
          <p:cNvPr id="6" name="Picture 5"/>
          <p:cNvPicPr>
            <a:picLocks noChangeAspect="1"/>
          </p:cNvPicPr>
          <p:nvPr/>
        </p:nvPicPr>
        <p:blipFill>
          <a:blip r:embed="rId3"/>
          <a:stretch>
            <a:fillRect/>
          </a:stretch>
        </p:blipFill>
        <p:spPr>
          <a:xfrm rot="21205689">
            <a:off x="4239540" y="607792"/>
            <a:ext cx="3660758" cy="1475231"/>
          </a:xfrm>
          <a:prstGeom prst="rect">
            <a:avLst/>
          </a:prstGeom>
        </p:spPr>
      </p:pic>
      <p:pic>
        <p:nvPicPr>
          <p:cNvPr id="7" name="Picture 6"/>
          <p:cNvPicPr>
            <a:picLocks noChangeAspect="1"/>
          </p:cNvPicPr>
          <p:nvPr/>
        </p:nvPicPr>
        <p:blipFill>
          <a:blip r:embed="rId4"/>
          <a:stretch>
            <a:fillRect/>
          </a:stretch>
        </p:blipFill>
        <p:spPr>
          <a:xfrm rot="423611">
            <a:off x="8053030" y="702390"/>
            <a:ext cx="3636257" cy="1531604"/>
          </a:xfrm>
          <a:prstGeom prst="rect">
            <a:avLst/>
          </a:prstGeom>
        </p:spPr>
      </p:pic>
      <p:pic>
        <p:nvPicPr>
          <p:cNvPr id="8" name="Picture 7"/>
          <p:cNvPicPr>
            <a:picLocks noChangeAspect="1"/>
          </p:cNvPicPr>
          <p:nvPr/>
        </p:nvPicPr>
        <p:blipFill>
          <a:blip r:embed="rId5"/>
          <a:stretch>
            <a:fillRect/>
          </a:stretch>
        </p:blipFill>
        <p:spPr>
          <a:xfrm rot="493351">
            <a:off x="4230391" y="2273399"/>
            <a:ext cx="3679053" cy="1458935"/>
          </a:xfrm>
          <a:prstGeom prst="rect">
            <a:avLst/>
          </a:prstGeom>
        </p:spPr>
      </p:pic>
      <p:pic>
        <p:nvPicPr>
          <p:cNvPr id="5" name="Picture 4"/>
          <p:cNvPicPr>
            <a:picLocks noChangeAspect="1"/>
          </p:cNvPicPr>
          <p:nvPr/>
        </p:nvPicPr>
        <p:blipFill>
          <a:blip r:embed="rId6"/>
          <a:stretch>
            <a:fillRect/>
          </a:stretch>
        </p:blipFill>
        <p:spPr>
          <a:xfrm rot="21388594">
            <a:off x="7760526" y="2238184"/>
            <a:ext cx="4016954" cy="1655472"/>
          </a:xfrm>
          <a:prstGeom prst="rect">
            <a:avLst/>
          </a:prstGeom>
        </p:spPr>
      </p:pic>
      <p:pic>
        <p:nvPicPr>
          <p:cNvPr id="9" name="Picture 8"/>
          <p:cNvPicPr>
            <a:picLocks noChangeAspect="1"/>
          </p:cNvPicPr>
          <p:nvPr/>
        </p:nvPicPr>
        <p:blipFill>
          <a:blip r:embed="rId7"/>
          <a:stretch>
            <a:fillRect/>
          </a:stretch>
        </p:blipFill>
        <p:spPr>
          <a:xfrm>
            <a:off x="8133752" y="4216964"/>
            <a:ext cx="3906332" cy="2429624"/>
          </a:xfrm>
          <a:prstGeom prst="rect">
            <a:avLst/>
          </a:prstGeom>
        </p:spPr>
      </p:pic>
      <p:pic>
        <p:nvPicPr>
          <p:cNvPr id="8194" name="Picture 2" descr="Image result for show 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2653" y="4216964"/>
            <a:ext cx="1970445" cy="1970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75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186" y="502276"/>
            <a:ext cx="1944709" cy="584775"/>
          </a:xfrm>
          <a:prstGeom prst="rect">
            <a:avLst/>
          </a:prstGeom>
          <a:noFill/>
        </p:spPr>
        <p:txBody>
          <a:bodyPr wrap="square" rtlCol="0">
            <a:spAutoFit/>
          </a:bodyPr>
          <a:lstStyle/>
          <a:p>
            <a:r>
              <a:rPr lang="en-US" sz="3200" b="1" dirty="0" smtClean="0"/>
              <a:t>4th Grade</a:t>
            </a:r>
            <a:endParaRPr lang="en-US" sz="3200" b="1" dirty="0"/>
          </a:p>
        </p:txBody>
      </p:sp>
      <p:pic>
        <p:nvPicPr>
          <p:cNvPr id="5" name="Picture 4"/>
          <p:cNvPicPr>
            <a:picLocks noChangeAspect="1"/>
          </p:cNvPicPr>
          <p:nvPr/>
        </p:nvPicPr>
        <p:blipFill>
          <a:blip r:embed="rId2"/>
          <a:stretch>
            <a:fillRect/>
          </a:stretch>
        </p:blipFill>
        <p:spPr>
          <a:xfrm>
            <a:off x="151014" y="1087051"/>
            <a:ext cx="5060593" cy="5655039"/>
          </a:xfrm>
          <a:prstGeom prst="rect">
            <a:avLst/>
          </a:prstGeom>
        </p:spPr>
      </p:pic>
      <p:pic>
        <p:nvPicPr>
          <p:cNvPr id="4" name="Picture 3"/>
          <p:cNvPicPr>
            <a:picLocks noChangeAspect="1"/>
          </p:cNvPicPr>
          <p:nvPr/>
        </p:nvPicPr>
        <p:blipFill>
          <a:blip r:embed="rId3"/>
          <a:stretch>
            <a:fillRect/>
          </a:stretch>
        </p:blipFill>
        <p:spPr>
          <a:xfrm rot="378216">
            <a:off x="4020058" y="364375"/>
            <a:ext cx="2982071" cy="2230392"/>
          </a:xfrm>
          <a:prstGeom prst="rect">
            <a:avLst/>
          </a:prstGeom>
        </p:spPr>
      </p:pic>
      <p:pic>
        <p:nvPicPr>
          <p:cNvPr id="6" name="Picture 5"/>
          <p:cNvPicPr>
            <a:picLocks noChangeAspect="1"/>
          </p:cNvPicPr>
          <p:nvPr/>
        </p:nvPicPr>
        <p:blipFill>
          <a:blip r:embed="rId4"/>
          <a:stretch>
            <a:fillRect/>
          </a:stretch>
        </p:blipFill>
        <p:spPr>
          <a:xfrm rot="219403">
            <a:off x="7367266" y="350366"/>
            <a:ext cx="4574048" cy="2851224"/>
          </a:xfrm>
          <a:prstGeom prst="rect">
            <a:avLst/>
          </a:prstGeom>
        </p:spPr>
      </p:pic>
      <p:pic>
        <p:nvPicPr>
          <p:cNvPr id="7" name="Picture 6"/>
          <p:cNvPicPr>
            <a:picLocks noChangeAspect="1"/>
          </p:cNvPicPr>
          <p:nvPr/>
        </p:nvPicPr>
        <p:blipFill>
          <a:blip r:embed="rId5"/>
          <a:stretch>
            <a:fillRect/>
          </a:stretch>
        </p:blipFill>
        <p:spPr>
          <a:xfrm rot="545527">
            <a:off x="5815071" y="3225941"/>
            <a:ext cx="5248079" cy="1642340"/>
          </a:xfrm>
          <a:prstGeom prst="rect">
            <a:avLst/>
          </a:prstGeom>
        </p:spPr>
      </p:pic>
      <p:pic>
        <p:nvPicPr>
          <p:cNvPr id="10" name="Picture 9"/>
          <p:cNvPicPr>
            <a:picLocks noChangeAspect="1"/>
          </p:cNvPicPr>
          <p:nvPr/>
        </p:nvPicPr>
        <p:blipFill>
          <a:blip r:embed="rId6"/>
          <a:stretch>
            <a:fillRect/>
          </a:stretch>
        </p:blipFill>
        <p:spPr>
          <a:xfrm rot="21340205">
            <a:off x="5932618" y="5003234"/>
            <a:ext cx="5319847" cy="1502950"/>
          </a:xfrm>
          <a:prstGeom prst="rect">
            <a:avLst/>
          </a:prstGeom>
        </p:spPr>
      </p:pic>
    </p:spTree>
    <p:extLst>
      <p:ext uri="{BB962C8B-B14F-4D97-AF65-F5344CB8AC3E}">
        <p14:creationId xmlns:p14="http://schemas.microsoft.com/office/powerpoint/2010/main" val="3337868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187" y="489398"/>
            <a:ext cx="1906072" cy="584775"/>
          </a:xfrm>
          <a:prstGeom prst="rect">
            <a:avLst/>
          </a:prstGeom>
          <a:noFill/>
        </p:spPr>
        <p:txBody>
          <a:bodyPr wrap="square" rtlCol="0">
            <a:spAutoFit/>
          </a:bodyPr>
          <a:lstStyle/>
          <a:p>
            <a:r>
              <a:rPr lang="en-US" sz="3200" b="1" dirty="0" smtClean="0"/>
              <a:t>5th Grade</a:t>
            </a:r>
            <a:endParaRPr lang="en-US" sz="3200" b="1" dirty="0"/>
          </a:p>
        </p:txBody>
      </p:sp>
      <p:pic>
        <p:nvPicPr>
          <p:cNvPr id="4" name="Picture 3"/>
          <p:cNvPicPr>
            <a:picLocks noChangeAspect="1"/>
          </p:cNvPicPr>
          <p:nvPr/>
        </p:nvPicPr>
        <p:blipFill>
          <a:blip r:embed="rId2"/>
          <a:stretch>
            <a:fillRect/>
          </a:stretch>
        </p:blipFill>
        <p:spPr>
          <a:xfrm>
            <a:off x="311575" y="1275009"/>
            <a:ext cx="4887550" cy="5415566"/>
          </a:xfrm>
          <a:prstGeom prst="rect">
            <a:avLst/>
          </a:prstGeom>
        </p:spPr>
      </p:pic>
      <p:pic>
        <p:nvPicPr>
          <p:cNvPr id="6" name="Picture 5"/>
          <p:cNvPicPr>
            <a:picLocks noChangeAspect="1"/>
          </p:cNvPicPr>
          <p:nvPr/>
        </p:nvPicPr>
        <p:blipFill>
          <a:blip r:embed="rId3"/>
          <a:stretch>
            <a:fillRect/>
          </a:stretch>
        </p:blipFill>
        <p:spPr>
          <a:xfrm>
            <a:off x="5499946" y="104627"/>
            <a:ext cx="6442770" cy="2523418"/>
          </a:xfrm>
          <a:prstGeom prst="rect">
            <a:avLst/>
          </a:prstGeom>
        </p:spPr>
      </p:pic>
      <p:pic>
        <p:nvPicPr>
          <p:cNvPr id="7" name="Picture 6"/>
          <p:cNvPicPr>
            <a:picLocks noChangeAspect="1"/>
          </p:cNvPicPr>
          <p:nvPr/>
        </p:nvPicPr>
        <p:blipFill>
          <a:blip r:embed="rId4"/>
          <a:stretch>
            <a:fillRect/>
          </a:stretch>
        </p:blipFill>
        <p:spPr>
          <a:xfrm>
            <a:off x="6387921" y="2826983"/>
            <a:ext cx="3251783" cy="2042119"/>
          </a:xfrm>
          <a:prstGeom prst="rect">
            <a:avLst/>
          </a:prstGeom>
        </p:spPr>
      </p:pic>
      <p:pic>
        <p:nvPicPr>
          <p:cNvPr id="8" name="Picture 7"/>
          <p:cNvPicPr>
            <a:picLocks noChangeAspect="1"/>
          </p:cNvPicPr>
          <p:nvPr/>
        </p:nvPicPr>
        <p:blipFill>
          <a:blip r:embed="rId5"/>
          <a:stretch>
            <a:fillRect/>
          </a:stretch>
        </p:blipFill>
        <p:spPr>
          <a:xfrm>
            <a:off x="5687618" y="5137614"/>
            <a:ext cx="6067425" cy="1590675"/>
          </a:xfrm>
          <a:prstGeom prst="rect">
            <a:avLst/>
          </a:prstGeom>
        </p:spPr>
      </p:pic>
      <p:pic>
        <p:nvPicPr>
          <p:cNvPr id="9" name="Picture 8"/>
          <p:cNvPicPr>
            <a:picLocks noChangeAspect="1"/>
          </p:cNvPicPr>
          <p:nvPr/>
        </p:nvPicPr>
        <p:blipFill>
          <a:blip r:embed="rId6"/>
          <a:stretch>
            <a:fillRect/>
          </a:stretch>
        </p:blipFill>
        <p:spPr>
          <a:xfrm>
            <a:off x="10707293" y="4545103"/>
            <a:ext cx="1047750" cy="876300"/>
          </a:xfrm>
          <a:prstGeom prst="rect">
            <a:avLst/>
          </a:prstGeom>
        </p:spPr>
      </p:pic>
    </p:spTree>
    <p:extLst>
      <p:ext uri="{BB962C8B-B14F-4D97-AF65-F5344CB8AC3E}">
        <p14:creationId xmlns:p14="http://schemas.microsoft.com/office/powerpoint/2010/main" val="2428371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6518" y="386366"/>
            <a:ext cx="11256136" cy="6027314"/>
          </a:xfrm>
          <a:prstGeom prst="rect">
            <a:avLst/>
          </a:prstGeom>
        </p:spPr>
      </p:pic>
    </p:spTree>
    <p:extLst>
      <p:ext uri="{BB962C8B-B14F-4D97-AF65-F5344CB8AC3E}">
        <p14:creationId xmlns:p14="http://schemas.microsoft.com/office/powerpoint/2010/main" val="423919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43914" y="2811288"/>
            <a:ext cx="6815669" cy="1515533"/>
          </a:xfrm>
        </p:spPr>
        <p:txBody>
          <a:bodyPr/>
          <a:lstStyle/>
          <a:p>
            <a:r>
              <a:rPr lang="en-US" dirty="0" smtClean="0"/>
              <a:t>Formative Assessments with Technology</a:t>
            </a:r>
            <a:endParaRPr lang="en-US" dirty="0"/>
          </a:p>
        </p:txBody>
      </p:sp>
    </p:spTree>
    <p:extLst>
      <p:ext uri="{BB962C8B-B14F-4D97-AF65-F5344CB8AC3E}">
        <p14:creationId xmlns:p14="http://schemas.microsoft.com/office/powerpoint/2010/main" val="1629838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kaho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86295">
            <a:off x="1090221" y="819838"/>
            <a:ext cx="2549081" cy="25490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kah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116">
            <a:off x="3844988" y="1279528"/>
            <a:ext cx="7181493" cy="432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716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21149716">
            <a:off x="512608" y="398055"/>
            <a:ext cx="4057650" cy="4257675"/>
          </a:xfrm>
          <a:prstGeom prst="rect">
            <a:avLst/>
          </a:prstGeom>
        </p:spPr>
      </p:pic>
      <p:pic>
        <p:nvPicPr>
          <p:cNvPr id="4" name="Picture 3"/>
          <p:cNvPicPr>
            <a:picLocks noChangeAspect="1"/>
          </p:cNvPicPr>
          <p:nvPr/>
        </p:nvPicPr>
        <p:blipFill>
          <a:blip r:embed="rId3"/>
          <a:stretch>
            <a:fillRect/>
          </a:stretch>
        </p:blipFill>
        <p:spPr>
          <a:xfrm rot="170575">
            <a:off x="4248228" y="2469334"/>
            <a:ext cx="7618063" cy="4202331"/>
          </a:xfrm>
          <a:prstGeom prst="rect">
            <a:avLst/>
          </a:prstGeom>
        </p:spPr>
      </p:pic>
      <p:pic>
        <p:nvPicPr>
          <p:cNvPr id="6" name="Picture 5"/>
          <p:cNvPicPr>
            <a:picLocks noChangeAspect="1"/>
          </p:cNvPicPr>
          <p:nvPr/>
        </p:nvPicPr>
        <p:blipFill>
          <a:blip r:embed="rId4"/>
          <a:stretch>
            <a:fillRect/>
          </a:stretch>
        </p:blipFill>
        <p:spPr>
          <a:xfrm>
            <a:off x="6413679" y="868937"/>
            <a:ext cx="4086291" cy="1156199"/>
          </a:xfrm>
          <a:prstGeom prst="rect">
            <a:avLst/>
          </a:prstGeom>
        </p:spPr>
      </p:pic>
    </p:spTree>
    <p:extLst>
      <p:ext uri="{BB962C8B-B14F-4D97-AF65-F5344CB8AC3E}">
        <p14:creationId xmlns:p14="http://schemas.microsoft.com/office/powerpoint/2010/main" val="2445099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1256660">
            <a:off x="288772" y="2262411"/>
            <a:ext cx="4689169" cy="2918434"/>
          </a:xfrm>
          <a:prstGeom prst="rect">
            <a:avLst/>
          </a:prstGeom>
        </p:spPr>
      </p:pic>
      <p:pic>
        <p:nvPicPr>
          <p:cNvPr id="4098" name="Picture 2" descr="Image result for socr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98329">
            <a:off x="799519" y="663463"/>
            <a:ext cx="3333750" cy="12287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ocra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959" y="862885"/>
            <a:ext cx="6868975" cy="483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767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1830" y="605306"/>
            <a:ext cx="9311425" cy="984885"/>
          </a:xfrm>
          <a:prstGeom prst="rect">
            <a:avLst/>
          </a:prstGeom>
          <a:noFill/>
        </p:spPr>
        <p:txBody>
          <a:bodyPr wrap="square" rtlCol="0">
            <a:spAutoFit/>
          </a:bodyPr>
          <a:lstStyle/>
          <a:p>
            <a:r>
              <a:rPr lang="en-US" sz="4000" dirty="0"/>
              <a:t>Formative </a:t>
            </a:r>
            <a:r>
              <a:rPr lang="en-US" sz="4000" dirty="0" smtClean="0"/>
              <a:t>Assessments with Technology</a:t>
            </a:r>
            <a:endParaRPr lang="en-US" sz="4000" dirty="0"/>
          </a:p>
          <a:p>
            <a:endParaRPr lang="en-US" dirty="0"/>
          </a:p>
        </p:txBody>
      </p:sp>
      <p:pic>
        <p:nvPicPr>
          <p:cNvPr id="2050" name="Picture 2" descr="Image result for plic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9811">
            <a:off x="5236017" y="2317205"/>
            <a:ext cx="6077446" cy="34580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rot="21435732">
            <a:off x="943186" y="1532185"/>
            <a:ext cx="4502155" cy="3341984"/>
          </a:xfrm>
          <a:prstGeom prst="rect">
            <a:avLst/>
          </a:prstGeom>
        </p:spPr>
      </p:pic>
    </p:spTree>
    <p:extLst>
      <p:ext uri="{BB962C8B-B14F-4D97-AF65-F5344CB8AC3E}">
        <p14:creationId xmlns:p14="http://schemas.microsoft.com/office/powerpoint/2010/main" val="3833970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769" y="2105598"/>
            <a:ext cx="7491600" cy="2247462"/>
          </a:xfrm>
        </p:spPr>
        <p:txBody>
          <a:bodyPr/>
          <a:lstStyle/>
          <a:p>
            <a:r>
              <a:rPr lang="en-US" dirty="0" smtClean="0"/>
              <a:t>Flipped Classroom Lessons</a:t>
            </a:r>
            <a:endParaRPr lang="en-US" dirty="0"/>
          </a:p>
        </p:txBody>
      </p:sp>
    </p:spTree>
    <p:extLst>
      <p:ext uri="{BB962C8B-B14F-4D97-AF65-F5344CB8AC3E}">
        <p14:creationId xmlns:p14="http://schemas.microsoft.com/office/powerpoint/2010/main" val="1434827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311391">
            <a:off x="788511" y="3718795"/>
            <a:ext cx="4924425" cy="2714625"/>
          </a:xfrm>
          <a:prstGeom prst="rect">
            <a:avLst/>
          </a:prstGeom>
        </p:spPr>
      </p:pic>
      <p:pic>
        <p:nvPicPr>
          <p:cNvPr id="1026" name="Picture 2" descr="Image result for nearp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89717">
            <a:off x="577678" y="386679"/>
            <a:ext cx="4818251" cy="30428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earp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4598">
            <a:off x="6019108" y="625515"/>
            <a:ext cx="5775123" cy="508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686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36526">
            <a:off x="706515" y="612294"/>
            <a:ext cx="2754281" cy="2754281"/>
          </a:xfrm>
          <a:prstGeom prst="rect">
            <a:avLst/>
          </a:prstGeom>
        </p:spPr>
      </p:pic>
      <p:pic>
        <p:nvPicPr>
          <p:cNvPr id="6" name="Picture 5"/>
          <p:cNvPicPr>
            <a:picLocks noChangeAspect="1"/>
          </p:cNvPicPr>
          <p:nvPr/>
        </p:nvPicPr>
        <p:blipFill>
          <a:blip r:embed="rId4"/>
          <a:stretch>
            <a:fillRect/>
          </a:stretch>
        </p:blipFill>
        <p:spPr>
          <a:xfrm rot="454406">
            <a:off x="3239114" y="1338191"/>
            <a:ext cx="4541080" cy="1181206"/>
          </a:xfrm>
          <a:prstGeom prst="rect">
            <a:avLst/>
          </a:prstGeom>
        </p:spPr>
      </p:pic>
      <p:pic>
        <p:nvPicPr>
          <p:cNvPr id="7" name="Picture 6"/>
          <p:cNvPicPr>
            <a:picLocks noChangeAspect="1"/>
          </p:cNvPicPr>
          <p:nvPr/>
        </p:nvPicPr>
        <p:blipFill>
          <a:blip r:embed="rId5"/>
          <a:stretch>
            <a:fillRect/>
          </a:stretch>
        </p:blipFill>
        <p:spPr>
          <a:xfrm>
            <a:off x="3725991" y="3393126"/>
            <a:ext cx="3230838" cy="2433100"/>
          </a:xfrm>
          <a:prstGeom prst="rect">
            <a:avLst/>
          </a:prstGeom>
        </p:spPr>
      </p:pic>
      <p:pic>
        <p:nvPicPr>
          <p:cNvPr id="8" name="Picture 7"/>
          <p:cNvPicPr>
            <a:picLocks noChangeAspect="1"/>
          </p:cNvPicPr>
          <p:nvPr/>
        </p:nvPicPr>
        <p:blipFill>
          <a:blip r:embed="rId6"/>
          <a:stretch>
            <a:fillRect/>
          </a:stretch>
        </p:blipFill>
        <p:spPr>
          <a:xfrm rot="318209">
            <a:off x="7503581" y="4247738"/>
            <a:ext cx="4392600" cy="137843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4810">
            <a:off x="8720070" y="853945"/>
            <a:ext cx="2149699" cy="2149699"/>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35302">
            <a:off x="643316" y="4521694"/>
            <a:ext cx="2537764" cy="1461752"/>
          </a:xfrm>
          <a:prstGeom prst="rect">
            <a:avLst/>
          </a:prstGeom>
        </p:spPr>
      </p:pic>
    </p:spTree>
    <p:extLst>
      <p:ext uri="{BB962C8B-B14F-4D97-AF65-F5344CB8AC3E}">
        <p14:creationId xmlns:p14="http://schemas.microsoft.com/office/powerpoint/2010/main" val="3880073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394" y="495738"/>
            <a:ext cx="2643325" cy="727755"/>
          </a:xfrm>
        </p:spPr>
        <p:txBody>
          <a:bodyPr>
            <a:normAutofit fontScale="90000"/>
          </a:bodyPr>
          <a:lstStyle/>
          <a:p>
            <a:r>
              <a:rPr lang="en-US" sz="4900" b="1" dirty="0" smtClean="0"/>
              <a:t>Examples</a:t>
            </a:r>
            <a:endParaRPr lang="en-US" b="1" dirty="0"/>
          </a:p>
        </p:txBody>
      </p:sp>
      <p:pic>
        <p:nvPicPr>
          <p:cNvPr id="4" name="Picture 3">
            <a:hlinkClick r:id="rId2"/>
          </p:cNvPr>
          <p:cNvPicPr>
            <a:picLocks noChangeAspect="1"/>
          </p:cNvPicPr>
          <p:nvPr/>
        </p:nvPicPr>
        <p:blipFill>
          <a:blip r:embed="rId3"/>
          <a:stretch>
            <a:fillRect/>
          </a:stretch>
        </p:blipFill>
        <p:spPr>
          <a:xfrm rot="21200608">
            <a:off x="3696554" y="3969518"/>
            <a:ext cx="4014453" cy="2522645"/>
          </a:xfrm>
          <a:prstGeom prst="rect">
            <a:avLst/>
          </a:prstGeom>
        </p:spPr>
      </p:pic>
      <p:pic>
        <p:nvPicPr>
          <p:cNvPr id="5" name="Picture 4">
            <a:hlinkClick r:id="rId4"/>
          </p:cNvPr>
          <p:cNvPicPr>
            <a:picLocks noChangeAspect="1"/>
          </p:cNvPicPr>
          <p:nvPr/>
        </p:nvPicPr>
        <p:blipFill>
          <a:blip r:embed="rId5"/>
          <a:stretch>
            <a:fillRect/>
          </a:stretch>
        </p:blipFill>
        <p:spPr>
          <a:xfrm rot="309689">
            <a:off x="6684132" y="566291"/>
            <a:ext cx="4213002" cy="3141591"/>
          </a:xfrm>
          <a:prstGeom prst="rect">
            <a:avLst/>
          </a:prstGeom>
        </p:spPr>
      </p:pic>
      <p:pic>
        <p:nvPicPr>
          <p:cNvPr id="6" name="Picture 5">
            <a:hlinkClick r:id="rId6"/>
          </p:cNvPr>
          <p:cNvPicPr>
            <a:picLocks noChangeAspect="1"/>
          </p:cNvPicPr>
          <p:nvPr/>
        </p:nvPicPr>
        <p:blipFill>
          <a:blip r:embed="rId7"/>
          <a:stretch>
            <a:fillRect/>
          </a:stretch>
        </p:blipFill>
        <p:spPr>
          <a:xfrm rot="21252793">
            <a:off x="1124851" y="1339574"/>
            <a:ext cx="3697835" cy="2757437"/>
          </a:xfrm>
          <a:prstGeom prst="rect">
            <a:avLst/>
          </a:prstGeom>
        </p:spPr>
      </p:pic>
    </p:spTree>
    <p:extLst>
      <p:ext uri="{BB962C8B-B14F-4D97-AF65-F5344CB8AC3E}">
        <p14:creationId xmlns:p14="http://schemas.microsoft.com/office/powerpoint/2010/main" val="179363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1258973" y="1365161"/>
            <a:ext cx="9250187" cy="3322848"/>
          </a:xfrm>
          <a:prstGeom prst="rect">
            <a:avLst/>
          </a:prstGeom>
        </p:spPr>
        <p:txBody>
          <a:bodyPr vert="horz" lIns="121900" tIns="121900" rIns="121900" bIns="121900" rtlCol="0" anchor="ctr" anchorCtr="0">
            <a:noAutofit/>
          </a:bodyPr>
          <a:lstStyle/>
          <a:p>
            <a:r>
              <a:rPr lang="en" dirty="0" smtClean="0"/>
              <a:t>Just-In-Time Direct Instruction in </a:t>
            </a:r>
            <a:br>
              <a:rPr lang="en" dirty="0" smtClean="0"/>
            </a:br>
            <a:r>
              <a:rPr lang="en" dirty="0" smtClean="0"/>
              <a:t>Project </a:t>
            </a:r>
            <a:r>
              <a:rPr lang="en" dirty="0"/>
              <a:t>Based Learning (PBL)</a:t>
            </a:r>
          </a:p>
        </p:txBody>
      </p:sp>
    </p:spTree>
    <p:extLst>
      <p:ext uri="{BB962C8B-B14F-4D97-AF65-F5344CB8AC3E}">
        <p14:creationId xmlns:p14="http://schemas.microsoft.com/office/powerpoint/2010/main" val="899403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1522" y="670546"/>
            <a:ext cx="10303097" cy="5446917"/>
          </a:xfrm>
          <a:prstGeom prst="rect">
            <a:avLst/>
          </a:prstGeom>
        </p:spPr>
      </p:pic>
    </p:spTree>
    <p:extLst>
      <p:ext uri="{BB962C8B-B14F-4D97-AF65-F5344CB8AC3E}">
        <p14:creationId xmlns:p14="http://schemas.microsoft.com/office/powerpoint/2010/main" val="1006836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142"/>
            <a:ext cx="12191999" cy="6940449"/>
          </a:xfrm>
          <a:prstGeom prst="rect">
            <a:avLst/>
          </a:prstGeom>
        </p:spPr>
      </p:pic>
    </p:spTree>
    <p:extLst>
      <p:ext uri="{BB962C8B-B14F-4D97-AF65-F5344CB8AC3E}">
        <p14:creationId xmlns:p14="http://schemas.microsoft.com/office/powerpoint/2010/main" val="51884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520993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76" y="425003"/>
            <a:ext cx="10515600" cy="1072502"/>
          </a:xfrm>
        </p:spPr>
        <p:txBody>
          <a:bodyPr>
            <a:normAutofit fontScale="90000"/>
          </a:bodyPr>
          <a:lstStyle/>
          <a:p>
            <a:pPr algn="ctr"/>
            <a:r>
              <a:rPr lang="en-US" sz="6600" b="1" dirty="0" smtClean="0"/>
              <a:t>Sources</a:t>
            </a:r>
            <a:endParaRPr lang="en-US" sz="6600" b="1" dirty="0"/>
          </a:p>
        </p:txBody>
      </p:sp>
      <p:sp>
        <p:nvSpPr>
          <p:cNvPr id="3" name="Content Placeholder 2"/>
          <p:cNvSpPr>
            <a:spLocks noGrp="1"/>
          </p:cNvSpPr>
          <p:nvPr>
            <p:ph idx="1"/>
          </p:nvPr>
        </p:nvSpPr>
        <p:spPr>
          <a:xfrm>
            <a:off x="928352" y="1613415"/>
            <a:ext cx="10515600" cy="5006326"/>
          </a:xfrm>
        </p:spPr>
        <p:txBody>
          <a:bodyPr>
            <a:normAutofit lnSpcReduction="10000"/>
          </a:bodyPr>
          <a:lstStyle/>
          <a:p>
            <a:pPr marL="0" indent="0">
              <a:buNone/>
            </a:pPr>
            <a:r>
              <a:rPr lang="en-US" sz="2400" b="1" dirty="0"/>
              <a:t>Schooling by </a:t>
            </a:r>
            <a:r>
              <a:rPr lang="en-US" sz="2400" b="1" dirty="0" smtClean="0"/>
              <a:t>Design </a:t>
            </a:r>
            <a:r>
              <a:rPr lang="en-US" sz="2400" dirty="0" smtClean="0"/>
              <a:t>by </a:t>
            </a:r>
            <a:r>
              <a:rPr lang="en-US" sz="2400" dirty="0"/>
              <a:t>Grant Wiggins and Jay </a:t>
            </a:r>
            <a:r>
              <a:rPr lang="en-US" sz="2400" dirty="0" err="1" smtClean="0"/>
              <a:t>McTighe</a:t>
            </a:r>
            <a:r>
              <a:rPr lang="en-US" sz="2400" dirty="0" smtClean="0"/>
              <a:t>, ACSD</a:t>
            </a:r>
            <a:endParaRPr lang="en-US" sz="2400" dirty="0"/>
          </a:p>
          <a:p>
            <a:pPr marL="0" indent="0">
              <a:buNone/>
            </a:pPr>
            <a:r>
              <a:rPr lang="en-US" sz="2400" dirty="0" smtClean="0">
                <a:hlinkClick r:id="rId2"/>
              </a:rPr>
              <a:t>http</a:t>
            </a:r>
            <a:r>
              <a:rPr lang="en-US" sz="2400" dirty="0">
                <a:hlinkClick r:id="rId2"/>
              </a:rPr>
              <a:t>://</a:t>
            </a:r>
            <a:r>
              <a:rPr lang="en-US" sz="2400" dirty="0" smtClean="0">
                <a:hlinkClick r:id="rId2"/>
              </a:rPr>
              <a:t>www.ascd.org/publications/books/107018/chapters/What-Is-the-Teacher's-Job-When-Teaching%C2%A2.aspx</a:t>
            </a:r>
            <a:endParaRPr lang="en-US" sz="2400" dirty="0" smtClean="0"/>
          </a:p>
          <a:p>
            <a:pPr marL="0" indent="0">
              <a:buNone/>
            </a:pPr>
            <a:r>
              <a:rPr lang="en-US" sz="2400" b="1" dirty="0" smtClean="0"/>
              <a:t>Tools </a:t>
            </a:r>
            <a:r>
              <a:rPr lang="en-US" sz="2400" b="1" dirty="0"/>
              <a:t>for Teaching: How to Transform Direct </a:t>
            </a:r>
            <a:r>
              <a:rPr lang="en-US" sz="2400" b="1" dirty="0" smtClean="0"/>
              <a:t>Instruction </a:t>
            </a:r>
            <a:r>
              <a:rPr lang="en-US" sz="2000" b="1" dirty="0" smtClean="0"/>
              <a:t>Rebecca </a:t>
            </a:r>
            <a:r>
              <a:rPr lang="en-US" sz="2000" b="1" dirty="0" err="1" smtClean="0"/>
              <a:t>Alber</a:t>
            </a:r>
            <a:r>
              <a:rPr lang="en-US" sz="2000" b="1" dirty="0" err="1"/>
              <a:t>by</a:t>
            </a:r>
            <a:r>
              <a:rPr lang="en-US" sz="2000" b="1" dirty="0"/>
              <a:t> </a:t>
            </a:r>
            <a:endParaRPr lang="en-US" sz="2000" dirty="0"/>
          </a:p>
          <a:p>
            <a:pPr marL="0" indent="0">
              <a:buNone/>
            </a:pPr>
            <a:r>
              <a:rPr lang="en-US" sz="2000" dirty="0">
                <a:hlinkClick r:id="rId3"/>
              </a:rPr>
              <a:t>https://</a:t>
            </a:r>
            <a:r>
              <a:rPr lang="en-US" sz="2000" dirty="0" smtClean="0">
                <a:hlinkClick r:id="rId3"/>
              </a:rPr>
              <a:t>www.edutopia.org/blog/tools-for-teaching-transform</a:t>
            </a:r>
            <a:r>
              <a:rPr lang="en-US" sz="2400" dirty="0" smtClean="0">
                <a:hlinkClick r:id="rId3"/>
              </a:rPr>
              <a:t>-direct-instruction-constructivism-rebecca-alber</a:t>
            </a:r>
            <a:endParaRPr lang="en-US" sz="2400" dirty="0" smtClean="0"/>
          </a:p>
          <a:p>
            <a:pPr marL="0" indent="0">
              <a:buNone/>
            </a:pPr>
            <a:r>
              <a:rPr lang="en-US" sz="2400" b="1" dirty="0" smtClean="0"/>
              <a:t>Teaching Strategies: Direct Instruction </a:t>
            </a:r>
            <a:r>
              <a:rPr lang="en-US" sz="2400" dirty="0" smtClean="0">
                <a:hlinkClick r:id="rId4"/>
              </a:rPr>
              <a:t>http</a:t>
            </a:r>
            <a:r>
              <a:rPr lang="en-US" sz="2400" dirty="0">
                <a:hlinkClick r:id="rId4"/>
              </a:rPr>
              <a:t>://www.d.umn.edu/~</a:t>
            </a:r>
            <a:r>
              <a:rPr lang="en-US" sz="2400" dirty="0" smtClean="0">
                <a:hlinkClick r:id="rId4"/>
              </a:rPr>
              <a:t>hrallis/courses/3204fa04/planning/instr_strats.htm</a:t>
            </a:r>
            <a:endParaRPr lang="en-US" sz="2400" dirty="0" smtClean="0"/>
          </a:p>
          <a:p>
            <a:pPr marL="0" indent="0">
              <a:buNone/>
            </a:pPr>
            <a:r>
              <a:rPr lang="en-US" b="1" dirty="0"/>
              <a:t>K-5 Formative Assessment Lessons (FALs)</a:t>
            </a:r>
          </a:p>
          <a:p>
            <a:pPr marL="0" indent="0">
              <a:buNone/>
            </a:pPr>
            <a:r>
              <a:rPr lang="en-US" dirty="0" smtClean="0">
                <a:hlinkClick r:id="rId5"/>
              </a:rPr>
              <a:t>https</a:t>
            </a:r>
            <a:r>
              <a:rPr lang="en-US" dirty="0">
                <a:hlinkClick r:id="rId5"/>
              </a:rPr>
              <a:t>://</a:t>
            </a:r>
            <a:r>
              <a:rPr lang="en-US" dirty="0" smtClean="0">
                <a:hlinkClick r:id="rId5"/>
              </a:rPr>
              <a:t>ccgpsmathematicsk5.wikispaces.com/K5+Formative+Assessment+Lessons</a:t>
            </a:r>
            <a:r>
              <a:rPr lang="en-US" dirty="0">
                <a:hlinkClick r:id="rId5"/>
              </a:rPr>
              <a:t>+(FALs</a:t>
            </a:r>
            <a:r>
              <a:rPr lang="en-US" dirty="0" smtClean="0">
                <a:hlinkClick r:id="rId5"/>
              </a:rPr>
              <a:t>)</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274978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795" y="1403797"/>
            <a:ext cx="10509161" cy="646331"/>
          </a:xfrm>
          <a:prstGeom prst="rect">
            <a:avLst/>
          </a:prstGeom>
          <a:noFill/>
        </p:spPr>
        <p:txBody>
          <a:bodyPr wrap="square" rtlCol="0">
            <a:spAutoFit/>
          </a:bodyPr>
          <a:lstStyle/>
          <a:p>
            <a:r>
              <a:rPr lang="en-US" sz="3600" b="1" dirty="0" smtClean="0"/>
              <a:t>Key Components of Just-In-Time Direct Instruction</a:t>
            </a:r>
            <a:endParaRPr lang="en-US" sz="3600" b="1" dirty="0"/>
          </a:p>
        </p:txBody>
      </p:sp>
      <p:sp>
        <p:nvSpPr>
          <p:cNvPr id="3" name="TextBox 2"/>
          <p:cNvSpPr txBox="1"/>
          <p:nvPr/>
        </p:nvSpPr>
        <p:spPr>
          <a:xfrm>
            <a:off x="1738647" y="2356834"/>
            <a:ext cx="8667483"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Student get only direct instruction that they need</a:t>
            </a:r>
          </a:p>
          <a:p>
            <a:pPr marL="285750" indent="-285750">
              <a:buFont typeface="Arial" panose="020B0604020202020204" pitchFamily="34" charset="0"/>
              <a:buChar char="•"/>
            </a:pPr>
            <a:r>
              <a:rPr lang="en-US" sz="3600" dirty="0"/>
              <a:t>Students get support WHEN they need it. </a:t>
            </a:r>
          </a:p>
          <a:p>
            <a:pPr marL="285750" indent="-285750">
              <a:buFont typeface="Arial" panose="020B0604020202020204" pitchFamily="34" charset="0"/>
              <a:buChar char="•"/>
            </a:pPr>
            <a:r>
              <a:rPr lang="en-US" sz="3600" dirty="0" smtClean="0"/>
              <a:t>Provide </a:t>
            </a:r>
            <a:r>
              <a:rPr lang="en-US" sz="3600" dirty="0"/>
              <a:t>“just-in-time” instruction in small, focused doses.</a:t>
            </a:r>
            <a:endParaRPr lang="en-US" sz="3600" dirty="0">
              <a:latin typeface="Algerian" panose="04020705040A02060702" pitchFamily="82" charset="0"/>
            </a:endParaRPr>
          </a:p>
          <a:p>
            <a:pPr marL="285750" indent="-285750">
              <a:buFont typeface="Arial" panose="020B0604020202020204" pitchFamily="34" charset="0"/>
              <a:buChar char="•"/>
            </a:pPr>
            <a:r>
              <a:rPr lang="en-US" sz="3600" dirty="0" smtClean="0"/>
              <a:t>Students are guided toward making their own learning decision.</a:t>
            </a:r>
          </a:p>
        </p:txBody>
      </p:sp>
    </p:spTree>
    <p:extLst>
      <p:ext uri="{BB962C8B-B14F-4D97-AF65-F5344CB8AC3E}">
        <p14:creationId xmlns:p14="http://schemas.microsoft.com/office/powerpoint/2010/main" val="3625835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253" y="940158"/>
            <a:ext cx="8525815" cy="6246254"/>
          </a:xfrm>
        </p:spPr>
        <p:txBody>
          <a:bodyPr>
            <a:normAutofit/>
          </a:bodyPr>
          <a:lstStyle/>
          <a:p>
            <a:pPr marL="0" indent="0">
              <a:buNone/>
            </a:pPr>
            <a:r>
              <a:rPr lang="en-US" sz="2800" b="1" dirty="0"/>
              <a:t>Just-in-time teaching means we do not frontload lots of content out of context—what might be called “just-in-case” </a:t>
            </a:r>
            <a:r>
              <a:rPr lang="en-US" sz="2800" b="1" dirty="0" smtClean="0"/>
              <a:t>teaching</a:t>
            </a:r>
          </a:p>
          <a:p>
            <a:pPr marL="0" indent="0">
              <a:buNone/>
            </a:pPr>
            <a:endParaRPr lang="en-US" b="1" dirty="0" smtClean="0"/>
          </a:p>
          <a:p>
            <a:pPr marL="0" indent="0">
              <a:buNone/>
            </a:pPr>
            <a:r>
              <a:rPr lang="en-US" sz="2800" dirty="0"/>
              <a:t>Some concepts and knowledge we teach do not need to go through the process of direct, guided, then hands-on. We can begin with discovery (hands-on/minds-on) followed with checking for understanding, then direct and guided instruction for those who need further support. (Tools for Teaching: How to Transform Direct Instruction, Rebecca </a:t>
            </a:r>
            <a:r>
              <a:rPr lang="en-US" sz="2800" dirty="0" err="1"/>
              <a:t>Alber</a:t>
            </a:r>
            <a:r>
              <a:rPr lang="en-US" sz="2800" dirty="0"/>
              <a:t>)</a:t>
            </a:r>
          </a:p>
          <a:p>
            <a:pPr marL="0" indent="0">
              <a:buNone/>
            </a:pPr>
            <a:endParaRPr lang="en-US" dirty="0"/>
          </a:p>
          <a:p>
            <a:endParaRPr lang="en-US" dirty="0"/>
          </a:p>
        </p:txBody>
      </p:sp>
    </p:spTree>
    <p:extLst>
      <p:ext uri="{BB962C8B-B14F-4D97-AF65-F5344CB8AC3E}">
        <p14:creationId xmlns:p14="http://schemas.microsoft.com/office/powerpoint/2010/main" val="2449709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766" y="557130"/>
            <a:ext cx="9601196" cy="1303867"/>
          </a:xfrm>
        </p:spPr>
        <p:txBody>
          <a:bodyPr>
            <a:normAutofit fontScale="90000"/>
          </a:bodyPr>
          <a:lstStyle/>
          <a:p>
            <a:pPr marL="0" indent="0"/>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sz="4000" b="1" dirty="0" smtClean="0"/>
              <a:t>Just-in-time </a:t>
            </a:r>
            <a:r>
              <a:rPr lang="en-US" sz="4000" b="1" dirty="0"/>
              <a:t>teaching means, rather, that we implement direct teaching when it is needed and when learners are ready for it.</a:t>
            </a:r>
            <a:r>
              <a:rPr lang="en-US" b="1" dirty="0"/>
              <a:t/>
            </a:r>
            <a:br>
              <a:rPr lang="en-US" b="1" dirty="0"/>
            </a:br>
            <a:r>
              <a:rPr lang="en-US" sz="3600" b="1" dirty="0"/>
              <a:t/>
            </a:r>
            <a:br>
              <a:rPr lang="en-US" sz="3600" b="1" dirty="0"/>
            </a:br>
            <a:r>
              <a:rPr lang="en-US" sz="3600" dirty="0" smtClean="0"/>
              <a:t>It </a:t>
            </a:r>
            <a:r>
              <a:rPr lang="en-US" sz="3600" dirty="0"/>
              <a:t>is important that we first "diagnose" where are students' are in their understanding and application of the specific knowledge/concept we are about to teach. Then determine the best instructional approach. (Tools for Teaching: How to Transform Direct Instruction, Rebecca </a:t>
            </a:r>
            <a:r>
              <a:rPr lang="en-US" sz="3600" dirty="0" err="1"/>
              <a:t>Alber</a:t>
            </a:r>
            <a:r>
              <a:rPr lang="en-US" sz="3600" dirty="0"/>
              <a:t>)</a:t>
            </a:r>
            <a:br>
              <a:rPr lang="en-US" sz="3600" dirty="0"/>
            </a:br>
            <a:endParaRPr lang="en-US" sz="3600" dirty="0"/>
          </a:p>
        </p:txBody>
      </p:sp>
    </p:spTree>
    <p:extLst>
      <p:ext uri="{BB962C8B-B14F-4D97-AF65-F5344CB8AC3E}">
        <p14:creationId xmlns:p14="http://schemas.microsoft.com/office/powerpoint/2010/main" val="3513786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6372" y="1184859"/>
            <a:ext cx="9749307" cy="4082602"/>
          </a:xfrm>
        </p:spPr>
        <p:txBody>
          <a:bodyPr>
            <a:normAutofit lnSpcReduction="10000"/>
          </a:bodyPr>
          <a:lstStyle/>
          <a:p>
            <a:pPr marL="0" indent="0">
              <a:buNone/>
            </a:pPr>
            <a:r>
              <a:rPr lang="en-US" sz="3600" b="1" dirty="0" smtClean="0"/>
              <a:t>         There </a:t>
            </a:r>
            <a:r>
              <a:rPr lang="en-US" sz="3600" b="1" dirty="0"/>
              <a:t>are times when direct instruction </a:t>
            </a:r>
            <a:endParaRPr lang="en-US" sz="3600" b="1" dirty="0" smtClean="0"/>
          </a:p>
          <a:p>
            <a:pPr marL="0" indent="0">
              <a:buNone/>
            </a:pPr>
            <a:r>
              <a:rPr lang="en-US" sz="3600" b="1" dirty="0" smtClean="0"/>
              <a:t>              serves </a:t>
            </a:r>
            <a:r>
              <a:rPr lang="en-US" sz="3600" b="1" dirty="0"/>
              <a:t>the goal of understanding. </a:t>
            </a:r>
          </a:p>
          <a:p>
            <a:pPr marL="0" indent="0">
              <a:buNone/>
            </a:pPr>
            <a:endParaRPr lang="en-US" dirty="0" smtClean="0"/>
          </a:p>
          <a:p>
            <a:pPr marL="0" indent="0">
              <a:buNone/>
            </a:pPr>
            <a:r>
              <a:rPr lang="en-US" dirty="0" smtClean="0"/>
              <a:t>A </a:t>
            </a:r>
            <a:r>
              <a:rPr lang="en-US" dirty="0"/>
              <a:t>common misconception regarding “constructivist” theories of knowing is that teachers should never tell students anything directly, but instead should always allow them to construct knowledge for themselves. This perspective confuses a theory of pedagogy (teaching) with a theory of knowing. . . . There are times, </a:t>
            </a:r>
            <a:r>
              <a:rPr lang="en-US" i="1" dirty="0"/>
              <a:t>usually after people have first grappled with issues on their own</a:t>
            </a:r>
            <a:r>
              <a:rPr lang="en-US" dirty="0"/>
              <a:t>, that “teaching by telling” can work extremely well. (</a:t>
            </a:r>
            <a:r>
              <a:rPr lang="en-US" dirty="0" err="1"/>
              <a:t>Bransford</a:t>
            </a:r>
            <a:r>
              <a:rPr lang="en-US" dirty="0"/>
              <a:t> et al., 2000, p. 11) (emphasis added)</a:t>
            </a:r>
          </a:p>
          <a:p>
            <a:endParaRPr lang="en-US" dirty="0" smtClean="0"/>
          </a:p>
          <a:p>
            <a:endParaRPr lang="en-US" dirty="0"/>
          </a:p>
        </p:txBody>
      </p:sp>
    </p:spTree>
    <p:extLst>
      <p:ext uri="{BB962C8B-B14F-4D97-AF65-F5344CB8AC3E}">
        <p14:creationId xmlns:p14="http://schemas.microsoft.com/office/powerpoint/2010/main" val="3184968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5160" y="1249251"/>
            <a:ext cx="9942490" cy="923330"/>
          </a:xfrm>
          <a:prstGeom prst="rect">
            <a:avLst/>
          </a:prstGeom>
          <a:noFill/>
        </p:spPr>
        <p:txBody>
          <a:bodyPr wrap="square" rtlCol="0">
            <a:spAutoFit/>
          </a:bodyPr>
          <a:lstStyle/>
          <a:p>
            <a:r>
              <a:rPr lang="en-US" sz="5400" b="1" dirty="0" smtClean="0"/>
              <a:t>How Can We Make This Work? </a:t>
            </a:r>
            <a:endParaRPr lang="en-US" sz="5400" b="1" dirty="0"/>
          </a:p>
        </p:txBody>
      </p:sp>
      <p:sp>
        <p:nvSpPr>
          <p:cNvPr id="2" name="TextBox 1"/>
          <p:cNvSpPr txBox="1"/>
          <p:nvPr/>
        </p:nvSpPr>
        <p:spPr>
          <a:xfrm>
            <a:off x="1320084" y="2536686"/>
            <a:ext cx="10032642" cy="2862322"/>
          </a:xfrm>
          <a:prstGeom prst="rect">
            <a:avLst/>
          </a:prstGeom>
          <a:noFill/>
        </p:spPr>
        <p:txBody>
          <a:bodyPr wrap="square" rtlCol="0">
            <a:spAutoFit/>
          </a:bodyPr>
          <a:lstStyle/>
          <a:p>
            <a:pPr marL="285750" indent="-285750">
              <a:buFont typeface="Arial" panose="020B0604020202020204" pitchFamily="34" charset="0"/>
              <a:buChar char="•"/>
            </a:pPr>
            <a:r>
              <a:rPr lang="en-US" sz="6000" dirty="0" smtClean="0"/>
              <a:t>On-going assessment</a:t>
            </a:r>
          </a:p>
          <a:p>
            <a:pPr marL="285750" indent="-285750">
              <a:buFont typeface="Arial" panose="020B0604020202020204" pitchFamily="34" charset="0"/>
              <a:buChar char="•"/>
            </a:pPr>
            <a:r>
              <a:rPr lang="en-US" sz="6000" dirty="0" smtClean="0"/>
              <a:t>Grouping based on needs</a:t>
            </a:r>
          </a:p>
          <a:p>
            <a:pPr marL="285750" indent="-285750">
              <a:buFont typeface="Arial" panose="020B0604020202020204" pitchFamily="34" charset="0"/>
              <a:buChar char="•"/>
            </a:pPr>
            <a:r>
              <a:rPr lang="en-US" sz="6000" dirty="0" smtClean="0"/>
              <a:t>Use of digital tools to facilitate</a:t>
            </a:r>
            <a:endParaRPr lang="en-US" sz="6000" dirty="0"/>
          </a:p>
        </p:txBody>
      </p:sp>
    </p:spTree>
    <p:extLst>
      <p:ext uri="{BB962C8B-B14F-4D97-AF65-F5344CB8AC3E}">
        <p14:creationId xmlns:p14="http://schemas.microsoft.com/office/powerpoint/2010/main" val="1101554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Adjust plans in light of unexpected or inappropriate results</a:t>
            </a:r>
          </a:p>
        </p:txBody>
      </p:sp>
      <p:sp>
        <p:nvSpPr>
          <p:cNvPr id="3" name="Content Placeholder 2"/>
          <p:cNvSpPr>
            <a:spLocks noGrp="1"/>
          </p:cNvSpPr>
          <p:nvPr>
            <p:ph idx="1"/>
          </p:nvPr>
        </p:nvSpPr>
        <p:spPr/>
        <p:txBody>
          <a:bodyPr>
            <a:noAutofit/>
          </a:bodyPr>
          <a:lstStyle/>
          <a:p>
            <a:r>
              <a:rPr lang="en-US" sz="2800" dirty="0" smtClean="0"/>
              <a:t>Do not </a:t>
            </a:r>
            <a:r>
              <a:rPr lang="en-US" sz="2800" dirty="0"/>
              <a:t>to </a:t>
            </a:r>
            <a:r>
              <a:rPr lang="en-US" sz="2800" i="1" dirty="0"/>
              <a:t>assume</a:t>
            </a:r>
            <a:r>
              <a:rPr lang="en-US" sz="2800" dirty="0"/>
              <a:t> that learning is occurring, based on the teaching. </a:t>
            </a:r>
          </a:p>
          <a:p>
            <a:r>
              <a:rPr lang="en-US" sz="2800" dirty="0" smtClean="0"/>
              <a:t> </a:t>
            </a:r>
            <a:r>
              <a:rPr lang="en-US" sz="2800" i="1" dirty="0" smtClean="0"/>
              <a:t>Ensure</a:t>
            </a:r>
            <a:r>
              <a:rPr lang="en-US" sz="2800" dirty="0" smtClean="0"/>
              <a:t> </a:t>
            </a:r>
            <a:r>
              <a:rPr lang="en-US" sz="2800" dirty="0"/>
              <a:t>that learning occurs, and when it doesn't, to intervene decisively, quickly, and </a:t>
            </a:r>
            <a:r>
              <a:rPr lang="en-US" sz="2800" dirty="0" smtClean="0"/>
              <a:t>often</a:t>
            </a:r>
          </a:p>
          <a:p>
            <a:r>
              <a:rPr lang="en-US" sz="2800" dirty="0" smtClean="0"/>
              <a:t>Regularly </a:t>
            </a:r>
            <a:r>
              <a:rPr lang="en-US" sz="2800" dirty="0"/>
              <a:t>assess and learn from the results as quickly as possible so as to make the necessary adjustments to improve learning.</a:t>
            </a:r>
          </a:p>
        </p:txBody>
      </p:sp>
    </p:spTree>
    <p:extLst>
      <p:ext uri="{BB962C8B-B14F-4D97-AF65-F5344CB8AC3E}">
        <p14:creationId xmlns:p14="http://schemas.microsoft.com/office/powerpoint/2010/main" val="3317562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5134</TotalTime>
  <Words>437</Words>
  <Application>Microsoft Office PowerPoint</Application>
  <PresentationFormat>Widescreen</PresentationFormat>
  <Paragraphs>53</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Algerian</vt:lpstr>
      <vt:lpstr>Arial</vt:lpstr>
      <vt:lpstr>Calibri</vt:lpstr>
      <vt:lpstr>Eras Bold ITC</vt:lpstr>
      <vt:lpstr>Garamond</vt:lpstr>
      <vt:lpstr>Organic</vt:lpstr>
      <vt:lpstr>PowerPoint Presentation</vt:lpstr>
      <vt:lpstr>PowerPoint Presentation</vt:lpstr>
      <vt:lpstr>PowerPoint Presentation</vt:lpstr>
      <vt:lpstr>PowerPoint Presentation</vt:lpstr>
      <vt:lpstr>PowerPoint Presentation</vt:lpstr>
      <vt:lpstr>       Just-in-time teaching means, rather, that we implement direct teaching when it is needed and when learners are ready for it.  It is important that we first "diagnose" where are students' are in their understanding and application of the specific knowledge/concept we are about to teach. Then determine the best instructional approach. (Tools for Teaching: How to Transform Direct Instruction, Rebecca Alber) </vt:lpstr>
      <vt:lpstr>PowerPoint Presentation</vt:lpstr>
      <vt:lpstr>PowerPoint Presentation</vt:lpstr>
      <vt:lpstr>Adjust plans in light of unexpected or inappropriate results</vt:lpstr>
      <vt:lpstr>PowerPoint Presentation</vt:lpstr>
      <vt:lpstr>PowerPoint Presentation</vt:lpstr>
      <vt:lpstr>Implement Just-In-Time Direct Instruction</vt:lpstr>
      <vt:lpstr>Formative Assessment Lessons</vt:lpstr>
      <vt:lpstr>PowerPoint Presentation</vt:lpstr>
      <vt:lpstr>PowerPoint Presentation</vt:lpstr>
      <vt:lpstr>PowerPoint Presentation</vt:lpstr>
      <vt:lpstr>PowerPoint Presentation</vt:lpstr>
      <vt:lpstr>PowerPoint Presentation</vt:lpstr>
      <vt:lpstr>PowerPoint Presentation</vt:lpstr>
      <vt:lpstr>Formative Assessments with Technology</vt:lpstr>
      <vt:lpstr>PowerPoint Presentation</vt:lpstr>
      <vt:lpstr>PowerPoint Presentation</vt:lpstr>
      <vt:lpstr>PowerPoint Presentation</vt:lpstr>
      <vt:lpstr>PowerPoint Presentation</vt:lpstr>
      <vt:lpstr>Flipped Classroom Lessons</vt:lpstr>
      <vt:lpstr>PowerPoint Presentation</vt:lpstr>
      <vt:lpstr>PowerPoint Presentation</vt:lpstr>
      <vt:lpstr>Examples</vt:lpstr>
      <vt:lpstr>Just-In-Time Direct Instruction in  Project Based Learning (PBL)</vt:lpstr>
      <vt:lpstr>PowerPoint Presentation</vt:lpstr>
      <vt:lpstr>PowerPoint Presentation</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Wade, Crystal</dc:creator>
  <cp:lastModifiedBy>Wade, Crystal</cp:lastModifiedBy>
  <cp:revision>49</cp:revision>
  <dcterms:created xsi:type="dcterms:W3CDTF">2016-10-26T12:31:59Z</dcterms:created>
  <dcterms:modified xsi:type="dcterms:W3CDTF">2016-11-07T05:07:33Z</dcterms:modified>
</cp:coreProperties>
</file>